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5"/>
  </p:notesMasterIdLst>
  <p:sldIdLst>
    <p:sldId id="256" r:id="rId2"/>
    <p:sldId id="291" r:id="rId3"/>
    <p:sldId id="290" r:id="rId4"/>
    <p:sldId id="289" r:id="rId5"/>
    <p:sldId id="258" r:id="rId6"/>
    <p:sldId id="259" r:id="rId7"/>
    <p:sldId id="287" r:id="rId8"/>
    <p:sldId id="288" r:id="rId9"/>
    <p:sldId id="262" r:id="rId10"/>
    <p:sldId id="263" r:id="rId11"/>
    <p:sldId id="264" r:id="rId12"/>
    <p:sldId id="286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81" r:id="rId28"/>
    <p:sldId id="279" r:id="rId29"/>
    <p:sldId id="280" r:id="rId30"/>
    <p:sldId id="282" r:id="rId31"/>
    <p:sldId id="283" r:id="rId32"/>
    <p:sldId id="284" r:id="rId33"/>
    <p:sldId id="28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plotArea>
      <c:layout/>
      <c:pieChart>
        <c:varyColors val="1"/>
        <c:ser>
          <c:idx val="0"/>
          <c:order val="0"/>
          <c:dLbls>
            <c:showCatName val="1"/>
            <c:showPercent val="1"/>
          </c:dLbls>
          <c:cat>
            <c:strRef>
              <c:f>'[New Microsoft Office Excel Worksheet.xlsx]Sheet1'!$I$9:$I$10</c:f>
              <c:strCache>
                <c:ptCount val="2"/>
                <c:pt idx="0">
                  <c:v>მდედრობითი</c:v>
                </c:pt>
                <c:pt idx="1">
                  <c:v>მამრობითი</c:v>
                </c:pt>
              </c:strCache>
            </c:strRef>
          </c:cat>
          <c:val>
            <c:numRef>
              <c:f>'[New Microsoft Office Excel Worksheet.xlsx]Sheet1'!$J$9:$J$10</c:f>
              <c:numCache>
                <c:formatCode>0%</c:formatCode>
                <c:ptCount val="2"/>
                <c:pt idx="0">
                  <c:v>0.53</c:v>
                </c:pt>
                <c:pt idx="1">
                  <c:v>0.47000000000000008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Percent val="1"/>
          </c:dLbls>
          <c:cat>
            <c:strRef>
              <c:f>'[New Microsoft Office Excel Worksheet.xlsx]Sheet1'!$I$10:$I$11</c:f>
              <c:strCache>
                <c:ptCount val="2"/>
                <c:pt idx="0">
                  <c:v>დიახ</c:v>
                </c:pt>
                <c:pt idx="1">
                  <c:v>არა</c:v>
                </c:pt>
              </c:strCache>
            </c:strRef>
          </c:cat>
          <c:val>
            <c:numRef>
              <c:f>'[New Microsoft Office Excel Worksheet.xlsx]Sheet1'!$J$10:$J$11</c:f>
              <c:numCache>
                <c:formatCode>0%</c:formatCode>
                <c:ptCount val="2"/>
                <c:pt idx="0">
                  <c:v>0.88</c:v>
                </c:pt>
                <c:pt idx="1">
                  <c:v>0.12000000000000002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Worksheet.xlsx]Sheet1'!$J$10:$J$13</c:f>
              <c:strCache>
                <c:ptCount val="4"/>
                <c:pt idx="0">
                  <c:v>დიახ</c:v>
                </c:pt>
                <c:pt idx="1">
                  <c:v>არა</c:v>
                </c:pt>
                <c:pt idx="2">
                  <c:v>ზოგი საგნის კი, ზოგი საგნის არა</c:v>
                </c:pt>
                <c:pt idx="3">
                  <c:v>მიჭირს პასუხის გაცემა</c:v>
                </c:pt>
              </c:strCache>
            </c:strRef>
          </c:cat>
          <c:val>
            <c:numRef>
              <c:f>'[New Microsoft Office Excel Worksheet.xlsx]Sheet1'!$K$10:$K$13</c:f>
              <c:numCache>
                <c:formatCode>0%</c:formatCode>
                <c:ptCount val="4"/>
                <c:pt idx="0">
                  <c:v>0.54</c:v>
                </c:pt>
                <c:pt idx="1">
                  <c:v>0.32000000000000034</c:v>
                </c:pt>
                <c:pt idx="2">
                  <c:v>0.11</c:v>
                </c:pt>
                <c:pt idx="3">
                  <c:v>3.0000000000000002E-2</c:v>
                </c:pt>
              </c:numCache>
            </c:numRef>
          </c:val>
        </c:ser>
        <c:dLbls>
          <c:showVal val="1"/>
        </c:dLbls>
        <c:overlap val="-25"/>
        <c:axId val="55382400"/>
        <c:axId val="55383936"/>
      </c:barChart>
      <c:catAx>
        <c:axId val="55382400"/>
        <c:scaling>
          <c:orientation val="minMax"/>
        </c:scaling>
        <c:axPos val="b"/>
        <c:majorTickMark val="none"/>
        <c:tickLblPos val="nextTo"/>
        <c:crossAx val="55383936"/>
        <c:crosses val="autoZero"/>
        <c:auto val="1"/>
        <c:lblAlgn val="ctr"/>
        <c:lblOffset val="100"/>
      </c:catAx>
      <c:valAx>
        <c:axId val="55383936"/>
        <c:scaling>
          <c:orientation val="minMax"/>
        </c:scaling>
        <c:delete val="1"/>
        <c:axPos val="l"/>
        <c:numFmt formatCode="0%" sourceLinked="1"/>
        <c:tickLblPos val="nextTo"/>
        <c:crossAx val="55382400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Worksheet.xlsx]Sheet1'!$J$9:$J$11</c:f>
              <c:strCache>
                <c:ptCount val="3"/>
                <c:pt idx="0">
                  <c:v>მე არ ვიყავი ლექციაზე და შემდეგ აღარ მომიძიებია</c:v>
                </c:pt>
                <c:pt idx="1">
                  <c:v>ლექტორს არ უხსენებია სილაბუსი</c:v>
                </c:pt>
                <c:pt idx="2">
                  <c:v>არ მინდა, არ მჭირდება</c:v>
                </c:pt>
              </c:strCache>
            </c:strRef>
          </c:cat>
          <c:val>
            <c:numRef>
              <c:f>'[New Microsoft Office Excel Worksheet.xlsx]Sheet1'!$K$9:$K$11</c:f>
              <c:numCache>
                <c:formatCode>0%</c:formatCode>
                <c:ptCount val="3"/>
                <c:pt idx="0">
                  <c:v>0.54</c:v>
                </c:pt>
                <c:pt idx="1">
                  <c:v>0.31000000000000028</c:v>
                </c:pt>
                <c:pt idx="2">
                  <c:v>0.15000000000000013</c:v>
                </c:pt>
              </c:numCache>
            </c:numRef>
          </c:val>
        </c:ser>
        <c:dLbls>
          <c:showVal val="1"/>
        </c:dLbls>
        <c:overlap val="-25"/>
        <c:axId val="55404032"/>
        <c:axId val="55405568"/>
      </c:barChart>
      <c:catAx>
        <c:axId val="55404032"/>
        <c:scaling>
          <c:orientation val="minMax"/>
        </c:scaling>
        <c:axPos val="l"/>
        <c:majorTickMark val="none"/>
        <c:tickLblPos val="nextTo"/>
        <c:crossAx val="55405568"/>
        <c:crosses val="autoZero"/>
        <c:auto val="1"/>
        <c:lblAlgn val="ctr"/>
        <c:lblOffset val="100"/>
      </c:catAx>
      <c:valAx>
        <c:axId val="55405568"/>
        <c:scaling>
          <c:orientation val="minMax"/>
        </c:scaling>
        <c:delete val="1"/>
        <c:axPos val="b"/>
        <c:numFmt formatCode="0%" sourceLinked="1"/>
        <c:tickLblPos val="nextTo"/>
        <c:crossAx val="55404032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Worksheet.xlsx]Sheet1'!$I$9:$I$12</c:f>
              <c:strCache>
                <c:ptCount val="4"/>
                <c:pt idx="0">
                  <c:v>ძალიან ბევრჯერ</c:v>
                </c:pt>
                <c:pt idx="1">
                  <c:v>მიჭირს პასუხი</c:v>
                </c:pt>
                <c:pt idx="2">
                  <c:v>ორჯერ</c:v>
                </c:pt>
                <c:pt idx="3">
                  <c:v>არც ერთხელ </c:v>
                </c:pt>
              </c:strCache>
            </c:strRef>
          </c:cat>
          <c:val>
            <c:numRef>
              <c:f>'[New Microsoft Office Excel Worksheet.xlsx]Sheet1'!$J$9:$J$12</c:f>
              <c:numCache>
                <c:formatCode>0%</c:formatCode>
                <c:ptCount val="4"/>
                <c:pt idx="0">
                  <c:v>0.68</c:v>
                </c:pt>
                <c:pt idx="1">
                  <c:v>0.15000000000000011</c:v>
                </c:pt>
                <c:pt idx="2">
                  <c:v>0.1</c:v>
                </c:pt>
                <c:pt idx="3">
                  <c:v>7.0000000000000021E-2</c:v>
                </c:pt>
              </c:numCache>
            </c:numRef>
          </c:val>
        </c:ser>
        <c:dLbls>
          <c:showVal val="1"/>
        </c:dLbls>
        <c:overlap val="-25"/>
        <c:axId val="55421568"/>
        <c:axId val="56627584"/>
      </c:barChart>
      <c:catAx>
        <c:axId val="55421568"/>
        <c:scaling>
          <c:orientation val="minMax"/>
        </c:scaling>
        <c:axPos val="b"/>
        <c:majorTickMark val="none"/>
        <c:tickLblPos val="nextTo"/>
        <c:crossAx val="56627584"/>
        <c:crosses val="autoZero"/>
        <c:auto val="1"/>
        <c:lblAlgn val="ctr"/>
        <c:lblOffset val="100"/>
      </c:catAx>
      <c:valAx>
        <c:axId val="56627584"/>
        <c:scaling>
          <c:orientation val="minMax"/>
        </c:scaling>
        <c:delete val="1"/>
        <c:axPos val="l"/>
        <c:numFmt formatCode="0%" sourceLinked="1"/>
        <c:tickLblPos val="nextTo"/>
        <c:crossAx val="55421568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</c:dLbls>
          <c:cat>
            <c:strRef>
              <c:f>'[New Microsoft Office Excel Worksheet.xlsx]Sheet1'!$I$11:$I$12</c:f>
              <c:strCache>
                <c:ptCount val="2"/>
                <c:pt idx="0">
                  <c:v>სწორი პასუხი</c:v>
                </c:pt>
                <c:pt idx="1">
                  <c:v>არასწორი პასუხი</c:v>
                </c:pt>
              </c:strCache>
            </c:strRef>
          </c:cat>
          <c:val>
            <c:numRef>
              <c:f>'[New Microsoft Office Excel Worksheet.xlsx]Sheet1'!$J$11:$J$12</c:f>
              <c:numCache>
                <c:formatCode>0%</c:formatCode>
                <c:ptCount val="2"/>
                <c:pt idx="0">
                  <c:v>0.96000000000000041</c:v>
                </c:pt>
                <c:pt idx="1">
                  <c:v>4.0000000000000022E-2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Worksheet.xlsx]Sheet1'!$I$10:$I$13</c:f>
              <c:strCache>
                <c:ptCount val="4"/>
                <c:pt idx="0">
                  <c:v>ძალიან ბევრჯერ</c:v>
                </c:pt>
                <c:pt idx="1">
                  <c:v>არც ერთხელ</c:v>
                </c:pt>
                <c:pt idx="2">
                  <c:v>მიჭირს პასუხის გაცემა</c:v>
                </c:pt>
                <c:pt idx="3">
                  <c:v>ერთხელ</c:v>
                </c:pt>
              </c:strCache>
            </c:strRef>
          </c:cat>
          <c:val>
            <c:numRef>
              <c:f>'[New Microsoft Office Excel Worksheet.xlsx]Sheet1'!$J$10:$J$13</c:f>
              <c:numCache>
                <c:formatCode>0%</c:formatCode>
                <c:ptCount val="4"/>
                <c:pt idx="0">
                  <c:v>0.38000000000000023</c:v>
                </c:pt>
                <c:pt idx="1">
                  <c:v>0.26</c:v>
                </c:pt>
                <c:pt idx="2">
                  <c:v>0.23</c:v>
                </c:pt>
                <c:pt idx="3">
                  <c:v>0.13</c:v>
                </c:pt>
              </c:numCache>
            </c:numRef>
          </c:val>
        </c:ser>
        <c:dLbls>
          <c:showVal val="1"/>
        </c:dLbls>
        <c:overlap val="-25"/>
        <c:axId val="56666368"/>
        <c:axId val="56561664"/>
      </c:barChart>
      <c:catAx>
        <c:axId val="56666368"/>
        <c:scaling>
          <c:orientation val="minMax"/>
        </c:scaling>
        <c:axPos val="b"/>
        <c:majorTickMark val="none"/>
        <c:tickLblPos val="nextTo"/>
        <c:crossAx val="56561664"/>
        <c:crosses val="autoZero"/>
        <c:auto val="1"/>
        <c:lblAlgn val="ctr"/>
        <c:lblOffset val="100"/>
      </c:catAx>
      <c:valAx>
        <c:axId val="56561664"/>
        <c:scaling>
          <c:orientation val="minMax"/>
        </c:scaling>
        <c:delete val="1"/>
        <c:axPos val="l"/>
        <c:numFmt formatCode="0%" sourceLinked="1"/>
        <c:tickLblPos val="nextTo"/>
        <c:crossAx val="56666368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/>
    <c:plotArea>
      <c:layout/>
      <c:pieChart>
        <c:varyColors val="1"/>
        <c:ser>
          <c:idx val="0"/>
          <c:order val="0"/>
          <c:tx>
            <c:strRef>
              <c:f>'[New Microsoft Office Excel Worksheet.xlsx]Sheet1'!$J$9</c:f>
              <c:strCache>
                <c:ptCount val="1"/>
                <c:pt idx="0">
                  <c:v>სწორი პასუხი</c:v>
                </c:pt>
              </c:strCache>
            </c:strRef>
          </c:tx>
          <c:dLbls>
            <c:showPercent val="1"/>
          </c:dLbls>
          <c:val>
            <c:numRef>
              <c:f>'[New Microsoft Office Excel Worksheet.xlsx]Sheet1'!$K$9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Worksheet.xlsx]Sheet1'!$I$9:$I$13</c:f>
              <c:strCache>
                <c:ptCount val="5"/>
                <c:pt idx="0">
                  <c:v>ეფექტურად მუშაობს</c:v>
                </c:pt>
                <c:pt idx="1">
                  <c:v>არც ეფექტურად მუშაობს, არც არაეფექტურად</c:v>
                </c:pt>
                <c:pt idx="2">
                  <c:v>არა ეფექტურად მუშაობს</c:v>
                </c:pt>
                <c:pt idx="3">
                  <c:v>ძალიან არაეფექტურად მუშაობს</c:v>
                </c:pt>
                <c:pt idx="4">
                  <c:v>მიჭირს პასუხის გაცემა</c:v>
                </c:pt>
              </c:strCache>
            </c:strRef>
          </c:cat>
          <c:val>
            <c:numRef>
              <c:f>'[New Microsoft Office Excel Worksheet.xlsx]Sheet1'!$J$9:$J$13</c:f>
              <c:numCache>
                <c:formatCode>0%</c:formatCode>
                <c:ptCount val="5"/>
                <c:pt idx="0">
                  <c:v>0.38000000000000023</c:v>
                </c:pt>
                <c:pt idx="1">
                  <c:v>0.3500000000000002</c:v>
                </c:pt>
                <c:pt idx="2">
                  <c:v>0.13</c:v>
                </c:pt>
                <c:pt idx="3">
                  <c:v>0.12000000000000002</c:v>
                </c:pt>
                <c:pt idx="4">
                  <c:v>2.0000000000000011E-2</c:v>
                </c:pt>
              </c:numCache>
            </c:numRef>
          </c:val>
        </c:ser>
        <c:dLbls>
          <c:showVal val="1"/>
        </c:dLbls>
        <c:overlap val="-25"/>
        <c:axId val="56616064"/>
        <c:axId val="56617600"/>
      </c:barChart>
      <c:catAx>
        <c:axId val="56616064"/>
        <c:scaling>
          <c:orientation val="minMax"/>
        </c:scaling>
        <c:axPos val="l"/>
        <c:majorTickMark val="none"/>
        <c:tickLblPos val="nextTo"/>
        <c:crossAx val="56617600"/>
        <c:crosses val="autoZero"/>
        <c:auto val="1"/>
        <c:lblAlgn val="ctr"/>
        <c:lblOffset val="100"/>
      </c:catAx>
      <c:valAx>
        <c:axId val="56617600"/>
        <c:scaling>
          <c:orientation val="minMax"/>
        </c:scaling>
        <c:delete val="1"/>
        <c:axPos val="b"/>
        <c:numFmt formatCode="0%" sourceLinked="1"/>
        <c:tickLblPos val="nextTo"/>
        <c:crossAx val="56616064"/>
        <c:crosses val="autoZero"/>
        <c:crossBetween val="between"/>
      </c:valAx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CatName val="1"/>
            <c:showPercent val="1"/>
          </c:dLbls>
          <c:cat>
            <c:strRef>
              <c:f>'[New Microsoft Office Excel Worksheet.xlsx]Sheet1'!$H$11:$H$12</c:f>
              <c:strCache>
                <c:ptCount val="2"/>
                <c:pt idx="0">
                  <c:v>დიახ</c:v>
                </c:pt>
                <c:pt idx="1">
                  <c:v>არა</c:v>
                </c:pt>
              </c:strCache>
            </c:strRef>
          </c:cat>
          <c:val>
            <c:numRef>
              <c:f>'[New Microsoft Office Excel Worksheet.xlsx]Sheet1'!$I$11:$I$12</c:f>
              <c:numCache>
                <c:formatCode>0%</c:formatCode>
                <c:ptCount val="2"/>
                <c:pt idx="0">
                  <c:v>0.78</c:v>
                </c:pt>
                <c:pt idx="1">
                  <c:v>0.22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/>
    <c:plotArea>
      <c:layout/>
      <c:pieChart>
        <c:varyColors val="1"/>
        <c:dLbls>
          <c:showPercent val="1"/>
        </c:dLbls>
        <c:firstSliceAng val="0"/>
      </c:pieChart>
    </c:plotArea>
    <c:legend>
      <c:legendPos val="t"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Sheet1!$I$11:$I$14</c:f>
              <c:strCache>
                <c:ptCount val="4"/>
                <c:pt idx="0">
                  <c:v>III კურსი</c:v>
                </c:pt>
                <c:pt idx="1">
                  <c:v>I კურსი</c:v>
                </c:pt>
                <c:pt idx="2">
                  <c:v>II კურსი</c:v>
                </c:pt>
                <c:pt idx="3">
                  <c:v>IV კურსი</c:v>
                </c:pt>
              </c:strCache>
            </c:strRef>
          </c:cat>
          <c:val>
            <c:numRef>
              <c:f>Sheet1!$J$11:$J$14</c:f>
              <c:numCache>
                <c:formatCode>0%</c:formatCode>
                <c:ptCount val="4"/>
                <c:pt idx="0">
                  <c:v>0.45</c:v>
                </c:pt>
                <c:pt idx="1">
                  <c:v>0.23</c:v>
                </c:pt>
                <c:pt idx="2">
                  <c:v>0.17</c:v>
                </c:pt>
                <c:pt idx="3">
                  <c:v>0.15000000000000011</c:v>
                </c:pt>
              </c:numCache>
            </c:numRef>
          </c:val>
        </c:ser>
        <c:dLbls>
          <c:showVal val="1"/>
        </c:dLbls>
        <c:overlap val="-25"/>
        <c:axId val="53262592"/>
        <c:axId val="53272576"/>
      </c:barChart>
      <c:catAx>
        <c:axId val="53262592"/>
        <c:scaling>
          <c:orientation val="minMax"/>
        </c:scaling>
        <c:axPos val="b"/>
        <c:majorTickMark val="none"/>
        <c:tickLblPos val="nextTo"/>
        <c:crossAx val="53272576"/>
        <c:crosses val="autoZero"/>
        <c:auto val="1"/>
        <c:lblAlgn val="ctr"/>
        <c:lblOffset val="100"/>
      </c:catAx>
      <c:valAx>
        <c:axId val="53272576"/>
        <c:scaling>
          <c:orientation val="minMax"/>
        </c:scaling>
        <c:delete val="1"/>
        <c:axPos val="l"/>
        <c:numFmt formatCode="0%" sourceLinked="1"/>
        <c:majorTickMark val="none"/>
        <c:tickLblPos val="nextTo"/>
        <c:crossAx val="53262592"/>
        <c:crosses val="autoZero"/>
        <c:crossBetween val="between"/>
      </c:valAx>
    </c:plotArea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Worksheet.xlsx]Sheet1'!$H$9:$H$10</c:f>
              <c:strCache>
                <c:ptCount val="2"/>
                <c:pt idx="0">
                  <c:v>დიახ</c:v>
                </c:pt>
                <c:pt idx="1">
                  <c:v>არა</c:v>
                </c:pt>
              </c:strCache>
            </c:strRef>
          </c:cat>
          <c:val>
            <c:numRef>
              <c:f>'[New Microsoft Office Excel Worksheet.xlsx]Sheet1'!$I$9:$I$10</c:f>
              <c:numCache>
                <c:formatCode>0%</c:formatCode>
                <c:ptCount val="2"/>
                <c:pt idx="0">
                  <c:v>0.55000000000000004</c:v>
                </c:pt>
                <c:pt idx="1">
                  <c:v>0.45</c:v>
                </c:pt>
              </c:numCache>
            </c:numRef>
          </c:val>
        </c:ser>
        <c:dLbls>
          <c:showVal val="1"/>
        </c:dLbls>
        <c:overlap val="-25"/>
        <c:axId val="56759424"/>
        <c:axId val="56760960"/>
      </c:barChart>
      <c:catAx>
        <c:axId val="56759424"/>
        <c:scaling>
          <c:orientation val="minMax"/>
        </c:scaling>
        <c:axPos val="b"/>
        <c:majorTickMark val="none"/>
        <c:tickLblPos val="nextTo"/>
        <c:crossAx val="56760960"/>
        <c:crosses val="autoZero"/>
        <c:auto val="1"/>
        <c:lblAlgn val="ctr"/>
        <c:lblOffset val="100"/>
      </c:catAx>
      <c:valAx>
        <c:axId val="56760960"/>
        <c:scaling>
          <c:orientation val="minMax"/>
        </c:scaling>
        <c:delete val="1"/>
        <c:axPos val="l"/>
        <c:numFmt formatCode="0%" sourceLinked="1"/>
        <c:tickLblPos val="nextTo"/>
        <c:crossAx val="56759424"/>
        <c:crosses val="autoZero"/>
        <c:crossBetween val="between"/>
      </c:valAx>
    </c:plotArea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Worksheet.xlsx]Sheet1'!$I$8:$I$9</c:f>
              <c:strCache>
                <c:ptCount val="2"/>
                <c:pt idx="0">
                  <c:v>დიახ</c:v>
                </c:pt>
                <c:pt idx="1">
                  <c:v>არა</c:v>
                </c:pt>
              </c:strCache>
            </c:strRef>
          </c:cat>
          <c:val>
            <c:numRef>
              <c:f>'[New Microsoft Office Excel Worksheet.xlsx]Sheet1'!$J$8:$J$9</c:f>
              <c:numCache>
                <c:formatCode>0%</c:formatCode>
                <c:ptCount val="2"/>
                <c:pt idx="0">
                  <c:v>0.8300000000000004</c:v>
                </c:pt>
                <c:pt idx="1">
                  <c:v>0.17</c:v>
                </c:pt>
              </c:numCache>
            </c:numRef>
          </c:val>
        </c:ser>
        <c:dLbls>
          <c:showVal val="1"/>
        </c:dLbls>
        <c:shape val="cylinder"/>
        <c:axId val="56801920"/>
        <c:axId val="56811904"/>
        <c:axId val="0"/>
      </c:bar3DChart>
      <c:catAx>
        <c:axId val="56801920"/>
        <c:scaling>
          <c:orientation val="minMax"/>
        </c:scaling>
        <c:axPos val="b"/>
        <c:majorTickMark val="none"/>
        <c:tickLblPos val="nextTo"/>
        <c:crossAx val="56811904"/>
        <c:crosses val="autoZero"/>
        <c:auto val="1"/>
        <c:lblAlgn val="ctr"/>
        <c:lblOffset val="100"/>
      </c:catAx>
      <c:valAx>
        <c:axId val="56811904"/>
        <c:scaling>
          <c:orientation val="minMax"/>
        </c:scaling>
        <c:delete val="1"/>
        <c:axPos val="l"/>
        <c:numFmt formatCode="0%" sourceLinked="1"/>
        <c:tickLblPos val="nextTo"/>
        <c:crossAx val="56801920"/>
        <c:crosses val="autoZero"/>
        <c:crossBetween val="between"/>
      </c:valAx>
    </c:plotArea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Worksheet.xlsx]Sheet1'!$I$7:$I$8</c:f>
              <c:strCache>
                <c:ptCount val="2"/>
                <c:pt idx="0">
                  <c:v>დიახ</c:v>
                </c:pt>
                <c:pt idx="1">
                  <c:v>არა</c:v>
                </c:pt>
              </c:strCache>
            </c:strRef>
          </c:cat>
          <c:val>
            <c:numRef>
              <c:f>'[New Microsoft Office Excel Worksheet.xlsx]Sheet1'!$J$7:$J$8</c:f>
              <c:numCache>
                <c:formatCode>0%</c:formatCode>
                <c:ptCount val="2"/>
                <c:pt idx="0">
                  <c:v>0.97000000000000042</c:v>
                </c:pt>
                <c:pt idx="1">
                  <c:v>3.0000000000000002E-2</c:v>
                </c:pt>
              </c:numCache>
            </c:numRef>
          </c:val>
        </c:ser>
        <c:dLbls>
          <c:showVal val="1"/>
        </c:dLbls>
        <c:shape val="cylinder"/>
        <c:axId val="56848768"/>
        <c:axId val="56850304"/>
        <c:axId val="0"/>
      </c:bar3DChart>
      <c:catAx>
        <c:axId val="56848768"/>
        <c:scaling>
          <c:orientation val="minMax"/>
        </c:scaling>
        <c:axPos val="b"/>
        <c:majorTickMark val="none"/>
        <c:tickLblPos val="nextTo"/>
        <c:crossAx val="56850304"/>
        <c:crosses val="autoZero"/>
        <c:auto val="1"/>
        <c:lblAlgn val="ctr"/>
        <c:lblOffset val="100"/>
      </c:catAx>
      <c:valAx>
        <c:axId val="56850304"/>
        <c:scaling>
          <c:orientation val="minMax"/>
        </c:scaling>
        <c:delete val="1"/>
        <c:axPos val="l"/>
        <c:numFmt formatCode="0%" sourceLinked="1"/>
        <c:tickLblPos val="nextTo"/>
        <c:crossAx val="56848768"/>
        <c:crosses val="autoZero"/>
        <c:crossBetween val="between"/>
      </c:valAx>
    </c:plotArea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Worksheet.xlsx]Sheet1'!$I$10:$I$12</c:f>
              <c:strCache>
                <c:ptCount val="3"/>
                <c:pt idx="0">
                  <c:v>არა</c:v>
                </c:pt>
                <c:pt idx="1">
                  <c:v>დიახ</c:v>
                </c:pt>
                <c:pt idx="2">
                  <c:v>მიჭირს პასუხის გაცემა</c:v>
                </c:pt>
              </c:strCache>
            </c:strRef>
          </c:cat>
          <c:val>
            <c:numRef>
              <c:f>'[New Microsoft Office Excel Worksheet.xlsx]Sheet1'!$J$10:$J$12</c:f>
              <c:numCache>
                <c:formatCode>0%</c:formatCode>
                <c:ptCount val="3"/>
                <c:pt idx="0">
                  <c:v>0.52</c:v>
                </c:pt>
                <c:pt idx="1">
                  <c:v>0.46</c:v>
                </c:pt>
                <c:pt idx="2">
                  <c:v>2.0000000000000011E-2</c:v>
                </c:pt>
              </c:numCache>
            </c:numRef>
          </c:val>
        </c:ser>
        <c:dLbls>
          <c:showVal val="1"/>
        </c:dLbls>
        <c:overlap val="-25"/>
        <c:axId val="56870400"/>
        <c:axId val="56871936"/>
      </c:barChart>
      <c:catAx>
        <c:axId val="56870400"/>
        <c:scaling>
          <c:orientation val="minMax"/>
        </c:scaling>
        <c:axPos val="b"/>
        <c:majorTickMark val="none"/>
        <c:tickLblPos val="nextTo"/>
        <c:crossAx val="56871936"/>
        <c:crosses val="autoZero"/>
        <c:auto val="1"/>
        <c:lblAlgn val="ctr"/>
        <c:lblOffset val="100"/>
      </c:catAx>
      <c:valAx>
        <c:axId val="56871936"/>
        <c:scaling>
          <c:orientation val="minMax"/>
        </c:scaling>
        <c:delete val="1"/>
        <c:axPos val="l"/>
        <c:numFmt formatCode="0%" sourceLinked="1"/>
        <c:tickLblPos val="nextTo"/>
        <c:crossAx val="56870400"/>
        <c:crosses val="autoZero"/>
        <c:crossBetween val="between"/>
      </c:valAx>
    </c:plotArea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Worksheet.xlsx]Sheet1'!$I$11:$I$13</c:f>
              <c:strCache>
                <c:ptCount val="3"/>
                <c:pt idx="0">
                  <c:v>არ მიმიმართავს</c:v>
                </c:pt>
                <c:pt idx="1">
                  <c:v>დიახ</c:v>
                </c:pt>
                <c:pt idx="2">
                  <c:v>მიჭირს პასუხის გაცემა</c:v>
                </c:pt>
              </c:strCache>
            </c:strRef>
          </c:cat>
          <c:val>
            <c:numRef>
              <c:f>'[New Microsoft Office Excel Worksheet.xlsx]Sheet1'!$J$11:$J$13</c:f>
              <c:numCache>
                <c:formatCode>0%</c:formatCode>
                <c:ptCount val="3"/>
                <c:pt idx="0">
                  <c:v>0.8</c:v>
                </c:pt>
                <c:pt idx="1">
                  <c:v>0.13</c:v>
                </c:pt>
                <c:pt idx="2">
                  <c:v>7.0000000000000021E-2</c:v>
                </c:pt>
              </c:numCache>
            </c:numRef>
          </c:val>
        </c:ser>
        <c:dLbls>
          <c:showVal val="1"/>
        </c:dLbls>
        <c:overlap val="-25"/>
        <c:axId val="56908800"/>
        <c:axId val="56914688"/>
      </c:barChart>
      <c:catAx>
        <c:axId val="56908800"/>
        <c:scaling>
          <c:orientation val="minMax"/>
        </c:scaling>
        <c:axPos val="b"/>
        <c:majorTickMark val="none"/>
        <c:tickLblPos val="nextTo"/>
        <c:crossAx val="56914688"/>
        <c:crosses val="autoZero"/>
        <c:auto val="1"/>
        <c:lblAlgn val="ctr"/>
        <c:lblOffset val="100"/>
      </c:catAx>
      <c:valAx>
        <c:axId val="56914688"/>
        <c:scaling>
          <c:orientation val="minMax"/>
        </c:scaling>
        <c:delete val="1"/>
        <c:axPos val="l"/>
        <c:numFmt formatCode="0%" sourceLinked="1"/>
        <c:tickLblPos val="nextTo"/>
        <c:crossAx val="56908800"/>
        <c:crosses val="autoZero"/>
        <c:crossBetween val="between"/>
      </c:valAx>
    </c:plotArea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Worksheet.xlsx]Sheet1'!$I$11:$I$13</c:f>
              <c:strCache>
                <c:ptCount val="3"/>
                <c:pt idx="0">
                  <c:v>დიახ</c:v>
                </c:pt>
                <c:pt idx="1">
                  <c:v>არა</c:v>
                </c:pt>
                <c:pt idx="2">
                  <c:v>მიჭირს პასუხი</c:v>
                </c:pt>
              </c:strCache>
            </c:strRef>
          </c:cat>
          <c:val>
            <c:numRef>
              <c:f>'[New Microsoft Office Excel Worksheet.xlsx]Sheet1'!$J$11:$J$13</c:f>
              <c:numCache>
                <c:formatCode>0%</c:formatCode>
                <c:ptCount val="3"/>
                <c:pt idx="0">
                  <c:v>0.58000000000000007</c:v>
                </c:pt>
                <c:pt idx="1">
                  <c:v>0.4</c:v>
                </c:pt>
                <c:pt idx="2">
                  <c:v>2.0000000000000011E-2</c:v>
                </c:pt>
              </c:numCache>
            </c:numRef>
          </c:val>
        </c:ser>
        <c:dLbls>
          <c:showVal val="1"/>
        </c:dLbls>
        <c:overlap val="-25"/>
        <c:axId val="56950784"/>
        <c:axId val="56952320"/>
      </c:barChart>
      <c:catAx>
        <c:axId val="56950784"/>
        <c:scaling>
          <c:orientation val="minMax"/>
        </c:scaling>
        <c:axPos val="b"/>
        <c:majorTickMark val="none"/>
        <c:tickLblPos val="nextTo"/>
        <c:crossAx val="56952320"/>
        <c:crosses val="autoZero"/>
        <c:auto val="1"/>
        <c:lblAlgn val="ctr"/>
        <c:lblOffset val="100"/>
      </c:catAx>
      <c:valAx>
        <c:axId val="56952320"/>
        <c:scaling>
          <c:orientation val="minMax"/>
        </c:scaling>
        <c:delete val="1"/>
        <c:axPos val="l"/>
        <c:numFmt formatCode="0%" sourceLinked="1"/>
        <c:tickLblPos val="nextTo"/>
        <c:crossAx val="56950784"/>
        <c:crosses val="autoZero"/>
        <c:crossBetween val="between"/>
      </c:valAx>
    </c:plotArea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Worksheet.xlsx]Sheet1'!$I$10:$I$12</c:f>
              <c:strCache>
                <c:ptCount val="3"/>
                <c:pt idx="0">
                  <c:v>ნაწილობრივ კი, ნაწილობრივ არა</c:v>
                </c:pt>
                <c:pt idx="1">
                  <c:v>დიახ</c:v>
                </c:pt>
                <c:pt idx="2">
                  <c:v>არა</c:v>
                </c:pt>
              </c:strCache>
            </c:strRef>
          </c:cat>
          <c:val>
            <c:numRef>
              <c:f>'[New Microsoft Office Excel Worksheet.xlsx]Sheet1'!$J$10:$J$12</c:f>
              <c:numCache>
                <c:formatCode>0%</c:formatCode>
                <c:ptCount val="3"/>
                <c:pt idx="0">
                  <c:v>0.7000000000000004</c:v>
                </c:pt>
                <c:pt idx="1">
                  <c:v>0.17</c:v>
                </c:pt>
                <c:pt idx="2">
                  <c:v>0.13</c:v>
                </c:pt>
              </c:numCache>
            </c:numRef>
          </c:val>
        </c:ser>
        <c:dLbls>
          <c:showVal val="1"/>
        </c:dLbls>
        <c:overlap val="-25"/>
        <c:axId val="56972416"/>
        <c:axId val="56973952"/>
      </c:barChart>
      <c:catAx>
        <c:axId val="56972416"/>
        <c:scaling>
          <c:orientation val="minMax"/>
        </c:scaling>
        <c:axPos val="b"/>
        <c:majorTickMark val="none"/>
        <c:tickLblPos val="nextTo"/>
        <c:crossAx val="56973952"/>
        <c:crosses val="autoZero"/>
        <c:auto val="1"/>
        <c:lblAlgn val="ctr"/>
        <c:lblOffset val="100"/>
      </c:catAx>
      <c:valAx>
        <c:axId val="56973952"/>
        <c:scaling>
          <c:orientation val="minMax"/>
        </c:scaling>
        <c:delete val="1"/>
        <c:axPos val="l"/>
        <c:numFmt formatCode="0%" sourceLinked="1"/>
        <c:tickLblPos val="nextTo"/>
        <c:crossAx val="56972416"/>
        <c:crosses val="autoZero"/>
        <c:crossBetween val="between"/>
      </c:valAx>
    </c:plotArea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Worksheet.xlsx]Sheet1'!$I$11:$I$14</c:f>
              <c:strCache>
                <c:ptCount val="4"/>
                <c:pt idx="0">
                  <c:v>არ მაინტერესებს</c:v>
                </c:pt>
                <c:pt idx="1">
                  <c:v>ვერ ვიღებ სათანადო ინფორმაციას</c:v>
                </c:pt>
                <c:pt idx="2">
                  <c:v>საიტი არ არის საინტერესო</c:v>
                </c:pt>
                <c:pt idx="3">
                  <c:v>მიჭირს პასუხის გაცემა</c:v>
                </c:pt>
              </c:strCache>
            </c:strRef>
          </c:cat>
          <c:val>
            <c:numRef>
              <c:f>'[New Microsoft Office Excel Worksheet.xlsx]Sheet1'!$J$11:$J$14</c:f>
              <c:numCache>
                <c:formatCode>0%</c:formatCode>
                <c:ptCount val="4"/>
                <c:pt idx="0">
                  <c:v>0.59</c:v>
                </c:pt>
                <c:pt idx="1">
                  <c:v>0.1800000000000001</c:v>
                </c:pt>
                <c:pt idx="2">
                  <c:v>0.12000000000000002</c:v>
                </c:pt>
                <c:pt idx="3">
                  <c:v>0.11</c:v>
                </c:pt>
              </c:numCache>
            </c:numRef>
          </c:val>
        </c:ser>
        <c:dLbls>
          <c:showVal val="1"/>
        </c:dLbls>
        <c:overlap val="-25"/>
        <c:axId val="57149696"/>
        <c:axId val="57163776"/>
      </c:barChart>
      <c:catAx>
        <c:axId val="57149696"/>
        <c:scaling>
          <c:orientation val="minMax"/>
        </c:scaling>
        <c:axPos val="b"/>
        <c:majorTickMark val="none"/>
        <c:tickLblPos val="nextTo"/>
        <c:crossAx val="57163776"/>
        <c:crosses val="autoZero"/>
        <c:auto val="1"/>
        <c:lblAlgn val="ctr"/>
        <c:lblOffset val="100"/>
      </c:catAx>
      <c:valAx>
        <c:axId val="57163776"/>
        <c:scaling>
          <c:orientation val="minMax"/>
        </c:scaling>
        <c:delete val="1"/>
        <c:axPos val="l"/>
        <c:numFmt formatCode="0%" sourceLinked="1"/>
        <c:tickLblPos val="nextTo"/>
        <c:crossAx val="57149696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Sheet1!$H$7:$H$11</c:f>
              <c:strCache>
                <c:ptCount val="5"/>
                <c:pt idx="0">
                  <c:v>მომწონს</c:v>
                </c:pt>
                <c:pt idx="1">
                  <c:v>ნაწილობრივ მომწონს, ნაწილობრივ არა</c:v>
                </c:pt>
                <c:pt idx="2">
                  <c:v>ძალიან მომწონს</c:v>
                </c:pt>
                <c:pt idx="3">
                  <c:v>არ მომწონს</c:v>
                </c:pt>
                <c:pt idx="4">
                  <c:v>საერთოდ არ მომწონს</c:v>
                </c:pt>
              </c:strCache>
            </c:strRef>
          </c:cat>
          <c:val>
            <c:numRef>
              <c:f>Sheet1!$I$7:$I$11</c:f>
              <c:numCache>
                <c:formatCode>0%</c:formatCode>
                <c:ptCount val="5"/>
                <c:pt idx="0">
                  <c:v>0.3500000000000002</c:v>
                </c:pt>
                <c:pt idx="1">
                  <c:v>0.3500000000000002</c:v>
                </c:pt>
                <c:pt idx="2">
                  <c:v>0.15000000000000011</c:v>
                </c:pt>
                <c:pt idx="3">
                  <c:v>0.13</c:v>
                </c:pt>
                <c:pt idx="4">
                  <c:v>2.0000000000000011E-2</c:v>
                </c:pt>
              </c:numCache>
            </c:numRef>
          </c:val>
        </c:ser>
        <c:axId val="53353472"/>
        <c:axId val="53367552"/>
      </c:barChart>
      <c:catAx>
        <c:axId val="53353472"/>
        <c:scaling>
          <c:orientation val="minMax"/>
        </c:scaling>
        <c:axPos val="b"/>
        <c:majorTickMark val="none"/>
        <c:tickLblPos val="nextTo"/>
        <c:crossAx val="53367552"/>
        <c:crosses val="autoZero"/>
        <c:auto val="1"/>
        <c:lblAlgn val="ctr"/>
        <c:lblOffset val="100"/>
      </c:catAx>
      <c:valAx>
        <c:axId val="53367552"/>
        <c:scaling>
          <c:orientation val="minMax"/>
        </c:scaling>
        <c:axPos val="l"/>
        <c:majorGridlines/>
        <c:title>
          <c:layout/>
        </c:title>
        <c:numFmt formatCode="0%" sourceLinked="1"/>
        <c:majorTickMark val="none"/>
        <c:tickLblPos val="nextTo"/>
        <c:crossAx val="533534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Worksheet.xlsx]Sheet1'!$I$8:$I$10</c:f>
              <c:strCache>
                <c:ptCount val="3"/>
                <c:pt idx="0">
                  <c:v>ნაწილობრივ დაცულია, ნაწილობრივ არა</c:v>
                </c:pt>
                <c:pt idx="1">
                  <c:v>სრულადაა დაცული</c:v>
                </c:pt>
                <c:pt idx="2">
                  <c:v>საერთოდ არ არის დაცული</c:v>
                </c:pt>
              </c:strCache>
            </c:strRef>
          </c:cat>
          <c:val>
            <c:numRef>
              <c:f>'[New Microsoft Office Excel Worksheet.xlsx]Sheet1'!$J$8:$J$10</c:f>
              <c:numCache>
                <c:formatCode>0%</c:formatCode>
                <c:ptCount val="3"/>
                <c:pt idx="0">
                  <c:v>0.5</c:v>
                </c:pt>
                <c:pt idx="1">
                  <c:v>0.45</c:v>
                </c:pt>
                <c:pt idx="2">
                  <c:v>0.05</c:v>
                </c:pt>
              </c:numCache>
            </c:numRef>
          </c:val>
        </c:ser>
        <c:dLbls>
          <c:showVal val="1"/>
        </c:dLbls>
        <c:overlap val="-25"/>
        <c:axId val="53397760"/>
        <c:axId val="53407744"/>
      </c:barChart>
      <c:catAx>
        <c:axId val="53397760"/>
        <c:scaling>
          <c:orientation val="minMax"/>
        </c:scaling>
        <c:axPos val="b"/>
        <c:majorTickMark val="none"/>
        <c:tickLblPos val="nextTo"/>
        <c:crossAx val="53407744"/>
        <c:crosses val="autoZero"/>
        <c:auto val="1"/>
        <c:lblAlgn val="ctr"/>
        <c:lblOffset val="100"/>
      </c:catAx>
      <c:valAx>
        <c:axId val="53407744"/>
        <c:scaling>
          <c:orientation val="minMax"/>
        </c:scaling>
        <c:delete val="1"/>
        <c:axPos val="l"/>
        <c:numFmt formatCode="0%" sourceLinked="1"/>
        <c:majorTickMark val="none"/>
        <c:tickLblPos val="nextTo"/>
        <c:crossAx val="53397760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Worksheet.xlsx]Sheet1'!$I$10:$I$14</c:f>
              <c:strCache>
                <c:ptCount val="5"/>
                <c:pt idx="0">
                  <c:v>საშუალო</c:v>
                </c:pt>
                <c:pt idx="1">
                  <c:v>მაღალი</c:v>
                </c:pt>
                <c:pt idx="2">
                  <c:v>საკმაოდ მაღალი</c:v>
                </c:pt>
                <c:pt idx="3">
                  <c:v>დაბალი</c:v>
                </c:pt>
                <c:pt idx="4">
                  <c:v>საკმაოდ დაბალი</c:v>
                </c:pt>
              </c:strCache>
            </c:strRef>
          </c:cat>
          <c:val>
            <c:numRef>
              <c:f>'[New Microsoft Office Excel Worksheet.xlsx]Sheet1'!$J$10:$J$14</c:f>
              <c:numCache>
                <c:formatCode>0%</c:formatCode>
                <c:ptCount val="5"/>
                <c:pt idx="0">
                  <c:v>0.43000000000000027</c:v>
                </c:pt>
                <c:pt idx="1">
                  <c:v>0.23</c:v>
                </c:pt>
                <c:pt idx="2">
                  <c:v>0.15000000000000013</c:v>
                </c:pt>
                <c:pt idx="3">
                  <c:v>0.12000000000000002</c:v>
                </c:pt>
                <c:pt idx="4">
                  <c:v>7.0000000000000021E-2</c:v>
                </c:pt>
              </c:numCache>
            </c:numRef>
          </c:val>
        </c:ser>
        <c:dLbls>
          <c:showVal val="1"/>
        </c:dLbls>
        <c:overlap val="-25"/>
        <c:axId val="54267264"/>
        <c:axId val="54281344"/>
      </c:barChart>
      <c:catAx>
        <c:axId val="54267264"/>
        <c:scaling>
          <c:orientation val="minMax"/>
        </c:scaling>
        <c:axPos val="b"/>
        <c:majorTickMark val="none"/>
        <c:tickLblPos val="nextTo"/>
        <c:crossAx val="54281344"/>
        <c:crosses val="autoZero"/>
        <c:auto val="1"/>
        <c:lblAlgn val="ctr"/>
        <c:lblOffset val="100"/>
      </c:catAx>
      <c:valAx>
        <c:axId val="54281344"/>
        <c:scaling>
          <c:orientation val="minMax"/>
        </c:scaling>
        <c:delete val="1"/>
        <c:axPos val="l"/>
        <c:numFmt formatCode="0%" sourceLinked="1"/>
        <c:tickLblPos val="nextTo"/>
        <c:crossAx val="54267264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Worksheet.xlsx]Sheet1'!$H$11:$H$13</c:f>
              <c:strCache>
                <c:ptCount val="3"/>
                <c:pt idx="0">
                  <c:v>ძირითადად იყენებენ</c:v>
                </c:pt>
                <c:pt idx="1">
                  <c:v>ნაწილობრივ იყენებენ, ნაწილობრივ არა</c:v>
                </c:pt>
                <c:pt idx="2">
                  <c:v>საერთოდ არ იყენებენ</c:v>
                </c:pt>
              </c:strCache>
            </c:strRef>
          </c:cat>
          <c:val>
            <c:numRef>
              <c:f>'[New Microsoft Office Excel Worksheet.xlsx]Sheet1'!$I$11:$I$13</c:f>
              <c:numCache>
                <c:formatCode>0%</c:formatCode>
                <c:ptCount val="3"/>
                <c:pt idx="0">
                  <c:v>0.48000000000000026</c:v>
                </c:pt>
                <c:pt idx="1">
                  <c:v>0.47000000000000008</c:v>
                </c:pt>
                <c:pt idx="2">
                  <c:v>0.05</c:v>
                </c:pt>
              </c:numCache>
            </c:numRef>
          </c:val>
        </c:ser>
        <c:dLbls>
          <c:showVal val="1"/>
        </c:dLbls>
        <c:overlap val="-25"/>
        <c:axId val="54313728"/>
        <c:axId val="54315264"/>
      </c:barChart>
      <c:catAx>
        <c:axId val="54313728"/>
        <c:scaling>
          <c:orientation val="minMax"/>
        </c:scaling>
        <c:axPos val="b"/>
        <c:majorTickMark val="none"/>
        <c:tickLblPos val="nextTo"/>
        <c:crossAx val="54315264"/>
        <c:crosses val="autoZero"/>
        <c:auto val="1"/>
        <c:lblAlgn val="ctr"/>
        <c:lblOffset val="100"/>
      </c:catAx>
      <c:valAx>
        <c:axId val="54315264"/>
        <c:scaling>
          <c:orientation val="minMax"/>
        </c:scaling>
        <c:delete val="1"/>
        <c:axPos val="l"/>
        <c:numFmt formatCode="0%" sourceLinked="1"/>
        <c:tickLblPos val="nextTo"/>
        <c:crossAx val="54313728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Worksheet.xlsx]Sheet1'!$H$9:$H$11</c:f>
              <c:strCache>
                <c:ptCount val="3"/>
                <c:pt idx="0">
                  <c:v>ზოგი საგნის კი, ზოგი საგნის არა</c:v>
                </c:pt>
                <c:pt idx="1">
                  <c:v>არა, არც ერთი საგნის სილაბუსი არ მაქვს</c:v>
                </c:pt>
                <c:pt idx="2">
                  <c:v>დიახ, მაქვს ყველა საგნის სილაბუსი</c:v>
                </c:pt>
              </c:strCache>
            </c:strRef>
          </c:cat>
          <c:val>
            <c:numRef>
              <c:f>'[New Microsoft Office Excel Worksheet.xlsx]Sheet1'!$I$9:$I$11</c:f>
              <c:numCache>
                <c:formatCode>0%</c:formatCode>
                <c:ptCount val="3"/>
                <c:pt idx="0">
                  <c:v>0.43000000000000027</c:v>
                </c:pt>
                <c:pt idx="1">
                  <c:v>0.30000000000000027</c:v>
                </c:pt>
                <c:pt idx="2">
                  <c:v>0.27</c:v>
                </c:pt>
              </c:numCache>
            </c:numRef>
          </c:val>
        </c:ser>
        <c:dLbls>
          <c:showVal val="1"/>
        </c:dLbls>
        <c:overlap val="-25"/>
        <c:axId val="54327552"/>
        <c:axId val="54206464"/>
      </c:barChart>
      <c:catAx>
        <c:axId val="54327552"/>
        <c:scaling>
          <c:orientation val="minMax"/>
        </c:scaling>
        <c:axPos val="b"/>
        <c:majorTickMark val="none"/>
        <c:tickLblPos val="nextTo"/>
        <c:crossAx val="54206464"/>
        <c:crosses val="autoZero"/>
        <c:auto val="1"/>
        <c:lblAlgn val="ctr"/>
        <c:lblOffset val="100"/>
      </c:catAx>
      <c:valAx>
        <c:axId val="54206464"/>
        <c:scaling>
          <c:orientation val="minMax"/>
        </c:scaling>
        <c:delete val="1"/>
        <c:axPos val="l"/>
        <c:numFmt formatCode="0%" sourceLinked="1"/>
        <c:tickLblPos val="nextTo"/>
        <c:crossAx val="54327552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Worksheet.xlsx]Sheet1'!$I$10:$I$12</c:f>
              <c:strCache>
                <c:ptCount val="3"/>
                <c:pt idx="0">
                  <c:v>დიახ </c:v>
                </c:pt>
                <c:pt idx="1">
                  <c:v>მიჭირს პასუხის გაცემა</c:v>
                </c:pt>
                <c:pt idx="2">
                  <c:v>არა</c:v>
                </c:pt>
              </c:strCache>
            </c:strRef>
          </c:cat>
          <c:val>
            <c:numRef>
              <c:f>'[New Microsoft Office Excel Worksheet.xlsx]Sheet1'!$J$10:$J$12</c:f>
              <c:numCache>
                <c:formatCode>0%</c:formatCode>
                <c:ptCount val="3"/>
                <c:pt idx="0">
                  <c:v>0.86000000000000054</c:v>
                </c:pt>
                <c:pt idx="1">
                  <c:v>0.1</c:v>
                </c:pt>
                <c:pt idx="2">
                  <c:v>4.0000000000000022E-2</c:v>
                </c:pt>
              </c:numCache>
            </c:numRef>
          </c:val>
        </c:ser>
        <c:dLbls>
          <c:showVal val="1"/>
        </c:dLbls>
        <c:overlap val="-25"/>
        <c:axId val="54214016"/>
        <c:axId val="54248576"/>
      </c:barChart>
      <c:catAx>
        <c:axId val="54214016"/>
        <c:scaling>
          <c:orientation val="minMax"/>
        </c:scaling>
        <c:axPos val="l"/>
        <c:majorTickMark val="none"/>
        <c:tickLblPos val="nextTo"/>
        <c:crossAx val="54248576"/>
        <c:crosses val="autoZero"/>
        <c:auto val="1"/>
        <c:lblAlgn val="ctr"/>
        <c:lblOffset val="100"/>
      </c:catAx>
      <c:valAx>
        <c:axId val="54248576"/>
        <c:scaling>
          <c:orientation val="minMax"/>
        </c:scaling>
        <c:delete val="1"/>
        <c:axPos val="b"/>
        <c:numFmt formatCode="0%" sourceLinked="1"/>
        <c:tickLblPos val="nextTo"/>
        <c:crossAx val="54214016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CatName val="1"/>
            <c:showPercent val="1"/>
          </c:dLbls>
          <c:cat>
            <c:strRef>
              <c:f>'[New Microsoft Office Excel Worksheet.xlsx]Sheet1'!$I$9:$I$10</c:f>
              <c:strCache>
                <c:ptCount val="2"/>
                <c:pt idx="0">
                  <c:v>არა</c:v>
                </c:pt>
                <c:pt idx="1">
                  <c:v>დიახ</c:v>
                </c:pt>
              </c:strCache>
            </c:strRef>
          </c:cat>
          <c:val>
            <c:numRef>
              <c:f>'[New Microsoft Office Excel Worksheet.xlsx]Sheet1'!$J$9:$J$10</c:f>
              <c:numCache>
                <c:formatCode>0%</c:formatCode>
                <c:ptCount val="2"/>
                <c:pt idx="0">
                  <c:v>0.68</c:v>
                </c:pt>
                <c:pt idx="1">
                  <c:v>0.32000000000000034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21C67-382C-46EA-8636-D529A78CAD1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BFE5F-3924-4095-9090-CC9A29415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BFE5F-3924-4095-9090-CC9A29415E1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1447800"/>
          </a:xfrm>
        </p:spPr>
        <p:txBody>
          <a:bodyPr>
            <a:normAutofit/>
          </a:bodyPr>
          <a:lstStyle/>
          <a:p>
            <a:pPr algn="ctr"/>
            <a:r>
              <a:rPr lang="ka-GE" dirty="0" smtClean="0"/>
              <a:t>სოციოლოგიური კვლევები თელავის უნივერსიტეტში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ka-GE" dirty="0" smtClean="0"/>
              <a:t>      სალომე თათულიშვილი 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როგორ შეაფასებდით სწავლის ხარისხს თელავის სახელმწიფო უნივერსიტეტში?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400" b="1" dirty="0" smtClean="0"/>
              <a:t>რამდენად იყენებენ ლექტორები სწავლის ისეთ თანამედროვე მეთოდიკას, როგორებიცაა პრეზენტაცია, ჯგუფური მუშაობა, გუნდური მუშაობა, ვიზუალური მასალის დემონსტრირება?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400" b="1" dirty="0" smtClean="0">
                <a:solidFill>
                  <a:schemeClr val="tx1"/>
                </a:solidFill>
              </a:rPr>
              <a:t>როგორ ფიქრობთ, რა არის ყველაზე უფრო საჭირო იმისათვის, რომ ჩვენს უნივერსიტეტში იყოს სწავლის მაღალი ხარისხი?</a:t>
            </a:r>
            <a:r>
              <a:rPr lang="ka-GE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ka-GE" sz="2300" dirty="0" smtClean="0"/>
              <a:t>პროფესორ-მასწავლებლების კვალიფიკაციის ამაღლება – 20%</a:t>
            </a:r>
          </a:p>
          <a:p>
            <a:pPr>
              <a:buFont typeface="Wingdings" pitchFamily="2" charset="2"/>
              <a:buChar char="Ø"/>
            </a:pPr>
            <a:endParaRPr lang="ka-GE" sz="2300" dirty="0" smtClean="0"/>
          </a:p>
          <a:p>
            <a:pPr>
              <a:buFont typeface="Wingdings" pitchFamily="2" charset="2"/>
              <a:buChar char="Ø"/>
            </a:pPr>
            <a:r>
              <a:rPr lang="ka-GE" sz="2300" dirty="0" smtClean="0"/>
              <a:t>ახალი სასწავლო პროგრამების დანერგვა - 17 %</a:t>
            </a:r>
          </a:p>
          <a:p>
            <a:pPr>
              <a:buFont typeface="Wingdings" pitchFamily="2" charset="2"/>
              <a:buChar char="Ø"/>
            </a:pPr>
            <a:endParaRPr lang="ka-GE" sz="2300" dirty="0" smtClean="0"/>
          </a:p>
          <a:p>
            <a:pPr>
              <a:buFont typeface="Wingdings" pitchFamily="2" charset="2"/>
              <a:buChar char="Ø"/>
            </a:pPr>
            <a:r>
              <a:rPr lang="ka-GE" sz="2300" dirty="0" smtClean="0"/>
              <a:t>ლექტორების მიერ სტუდენტთა ცოდნის სამართლიანი შეფასება - </a:t>
            </a:r>
            <a:r>
              <a:rPr lang="en-US" sz="2300" dirty="0" smtClean="0"/>
              <a:t>1</a:t>
            </a:r>
            <a:r>
              <a:rPr lang="ka-GE" sz="2300" dirty="0" smtClean="0"/>
              <a:t>5 %</a:t>
            </a:r>
          </a:p>
          <a:p>
            <a:pPr>
              <a:buFont typeface="Wingdings" pitchFamily="2" charset="2"/>
              <a:buChar char="Ø"/>
            </a:pPr>
            <a:endParaRPr lang="ka-GE" sz="2300" dirty="0" smtClean="0"/>
          </a:p>
          <a:p>
            <a:pPr>
              <a:buFont typeface="Wingdings" pitchFamily="2" charset="2"/>
              <a:buChar char="Ø"/>
            </a:pPr>
            <a:r>
              <a:rPr lang="ka-GE" sz="2300" dirty="0" smtClean="0"/>
              <a:t>სტუდენტების მონდომება / მოწადინება / მეტი აქტიურობა - 15 %</a:t>
            </a:r>
          </a:p>
          <a:p>
            <a:pPr>
              <a:buFont typeface="Wingdings" pitchFamily="2" charset="2"/>
              <a:buChar char="Ø"/>
            </a:pPr>
            <a:endParaRPr lang="en-US" sz="2300" dirty="0" smtClean="0"/>
          </a:p>
          <a:p>
            <a:pPr>
              <a:buFont typeface="Wingdings" pitchFamily="2" charset="2"/>
              <a:buChar char="Ø"/>
            </a:pPr>
            <a:r>
              <a:rPr lang="ka-GE" sz="2300" dirty="0" smtClean="0"/>
              <a:t>მიჭირს პასუხის გაცემა - </a:t>
            </a:r>
            <a:r>
              <a:rPr lang="en-US" sz="2300" dirty="0" smtClean="0"/>
              <a:t>13</a:t>
            </a:r>
            <a:r>
              <a:rPr lang="ka-GE" sz="2300" dirty="0" smtClean="0"/>
              <a:t> %</a:t>
            </a:r>
          </a:p>
          <a:p>
            <a:pPr>
              <a:buFont typeface="Wingdings" pitchFamily="2" charset="2"/>
              <a:buChar char="Ø"/>
            </a:pPr>
            <a:endParaRPr lang="ka-GE" sz="2300" dirty="0" smtClean="0"/>
          </a:p>
          <a:p>
            <a:pPr>
              <a:buFont typeface="Wingdings" pitchFamily="2" charset="2"/>
              <a:buChar char="Ø"/>
            </a:pPr>
            <a:r>
              <a:rPr lang="ka-GE" sz="2300" dirty="0" smtClean="0"/>
              <a:t>უნივერსიტეტის კეთილმოწყობა, აუდიტორიების რემონტი - 10 %</a:t>
            </a:r>
          </a:p>
          <a:p>
            <a:pPr>
              <a:buFont typeface="Wingdings" pitchFamily="2" charset="2"/>
              <a:buChar char="Ø"/>
            </a:pPr>
            <a:endParaRPr lang="ka-GE" sz="2300" dirty="0" smtClean="0"/>
          </a:p>
          <a:p>
            <a:pPr>
              <a:buFont typeface="Wingdings" pitchFamily="2" charset="2"/>
              <a:buChar char="Ø"/>
            </a:pPr>
            <a:r>
              <a:rPr lang="ka-GE" sz="2300" dirty="0" smtClean="0"/>
              <a:t>ბიბლიოთეკაში ახალი სახელმძღვანელოების შეძენა / გადახალისება - 2 %</a:t>
            </a:r>
          </a:p>
          <a:p>
            <a:pPr>
              <a:buFont typeface="Wingdings" pitchFamily="2" charset="2"/>
              <a:buChar char="Ø"/>
            </a:pPr>
            <a:endParaRPr lang="ka-GE" sz="2300" dirty="0" smtClean="0"/>
          </a:p>
          <a:p>
            <a:pPr>
              <a:buFont typeface="Wingdings" pitchFamily="2" charset="2"/>
              <a:buChar char="Ø"/>
            </a:pPr>
            <a:r>
              <a:rPr lang="ka-GE" sz="2300" dirty="0" smtClean="0"/>
              <a:t>პროფესორ-მასწავლებლებსა და სტუდენტებს შორის ურთიერთობის გაუმჯობესება - 2 %</a:t>
            </a:r>
          </a:p>
          <a:p>
            <a:pPr>
              <a:buFont typeface="Wingdings" pitchFamily="2" charset="2"/>
              <a:buChar char="Ø"/>
            </a:pPr>
            <a:endParaRPr lang="ka-GE" sz="2300" dirty="0" smtClean="0"/>
          </a:p>
          <a:p>
            <a:pPr>
              <a:buFont typeface="Wingdings" pitchFamily="2" charset="2"/>
              <a:buChar char="Ø"/>
            </a:pPr>
            <a:r>
              <a:rPr lang="ka-GE" sz="2300" dirty="0" smtClean="0"/>
              <a:t>პროფესორ-მასწავლებლების ხელფასების გაზრდა – 2%</a:t>
            </a:r>
          </a:p>
          <a:p>
            <a:pPr>
              <a:buFont typeface="Wingdings" pitchFamily="2" charset="2"/>
              <a:buChar char="Ø"/>
            </a:pPr>
            <a:endParaRPr lang="en-US" sz="2300" dirty="0" smtClean="0"/>
          </a:p>
          <a:p>
            <a:pPr>
              <a:buFont typeface="Wingdings" pitchFamily="2" charset="2"/>
              <a:buChar char="Ø"/>
            </a:pPr>
            <a:r>
              <a:rPr lang="ka-GE" sz="2300" dirty="0" smtClean="0"/>
              <a:t> პროფესორ-მასწავლებლებსა და სტუდენტებს შორის ურთიერთობის გაუმჯობესება – 2%</a:t>
            </a:r>
          </a:p>
          <a:p>
            <a:pPr>
              <a:buNone/>
            </a:pPr>
            <a:endParaRPr lang="ka-GE" sz="2300" dirty="0" smtClean="0"/>
          </a:p>
          <a:p>
            <a:pPr>
              <a:buFont typeface="Wingdings" pitchFamily="2" charset="2"/>
              <a:buChar char="Ø"/>
            </a:pPr>
            <a:r>
              <a:rPr lang="ka-GE" sz="2300" dirty="0" smtClean="0"/>
              <a:t>კომპიუტერული კლასების რაოდენობის გაზრდა 2 %</a:t>
            </a:r>
            <a:endParaRPr lang="en-US" sz="2300" dirty="0" smtClean="0"/>
          </a:p>
          <a:p>
            <a:pPr>
              <a:buFont typeface="Wingdings" pitchFamily="2" charset="2"/>
              <a:buChar char="Ø"/>
            </a:pPr>
            <a:endParaRPr lang="ka-GE" sz="1900" dirty="0" smtClean="0"/>
          </a:p>
          <a:p>
            <a:pPr>
              <a:buFont typeface="Wingdings" pitchFamily="2" charset="2"/>
              <a:buChar char="Ø"/>
            </a:pPr>
            <a:endParaRPr lang="ka-GE" sz="1900" dirty="0" smtClean="0"/>
          </a:p>
          <a:p>
            <a:pPr>
              <a:buFont typeface="Wingdings" pitchFamily="2" charset="2"/>
              <a:buChar char="Ø"/>
            </a:pPr>
            <a:endParaRPr lang="ka-GE" sz="1900" dirty="0" smtClean="0"/>
          </a:p>
          <a:p>
            <a:pPr>
              <a:buFont typeface="Wingdings" pitchFamily="2" charset="2"/>
              <a:buChar char="Ø"/>
            </a:pPr>
            <a:endParaRPr lang="en-US" sz="1900" dirty="0" smtClean="0"/>
          </a:p>
          <a:p>
            <a:pPr>
              <a:buFont typeface="Wingdings" pitchFamily="2" charset="2"/>
              <a:buChar char="Ø"/>
            </a:pPr>
            <a:endParaRPr lang="ka-GE" sz="1900" dirty="0" smtClean="0"/>
          </a:p>
          <a:p>
            <a:endParaRPr lang="ka-GE" sz="1800" dirty="0" smtClean="0"/>
          </a:p>
          <a:p>
            <a:endParaRPr lang="ka-GE" sz="1800" dirty="0" smtClean="0"/>
          </a:p>
          <a:p>
            <a:endParaRPr lang="ka-GE" sz="1800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ka-GE" dirty="0" smtClean="0">
              <a:solidFill>
                <a:srgbClr val="FF0000"/>
              </a:solidFill>
            </a:endParaRPr>
          </a:p>
          <a:p>
            <a:endParaRPr lang="ka-GE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ka-GE" dirty="0" smtClean="0">
              <a:solidFill>
                <a:srgbClr val="FF0000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გაქვთ თუ არა ყველა იმ საგნის სილაბუსი, რომლებსაც ამ სემესტრში სწავლობთ?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b="1" dirty="0" smtClean="0"/>
              <a:t>მუშაობს თუ არა ლექტორი სილაბუსის მიხედვით?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800" b="1" dirty="0" smtClean="0"/>
              <a:t>მიგიმართავთ თუ არა თქვენი ლექტორებისათვის  სილაბუსით  გათვალისწინებული  დამატებითი კონსულტაციების მისაღებად?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400" b="1" dirty="0" smtClean="0"/>
              <a:t>გიწევენ თუ არა ლექტორები სილაბუსით გათვალისწინებულ დამატებით კონსულტაციებს?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400" b="1" dirty="0" smtClean="0"/>
              <a:t>სილაბუსებში ლექტორების მიერ მითითებული ლიტერატურა არის თუ არა თელავის უნივერსიტეტის ბიბლიოთეკაში?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რა მიზეზით არ გაქვთ ეს სილაბუსი / სილაბუსები?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უნივერსიტეტში სწავლის მანძილზე, რამდენჯერ გქონდათ შეხვედრა თქვენი ფაკულტეტის დეკანთან?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/>
            <a:r>
              <a:rPr lang="ka-GE" dirty="0" smtClean="0"/>
              <a:t>მიმდინარე კვლევები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ka-GE" dirty="0" smtClean="0"/>
              <a:t>ფაკულტეტების კვლევა;</a:t>
            </a:r>
          </a:p>
          <a:p>
            <a:pPr>
              <a:buNone/>
            </a:pPr>
            <a:endParaRPr lang="ka-GE" dirty="0" smtClean="0"/>
          </a:p>
          <a:p>
            <a:r>
              <a:rPr lang="ka-GE" dirty="0" smtClean="0"/>
              <a:t>ლექტორების რეიტინგები;</a:t>
            </a:r>
          </a:p>
          <a:p>
            <a:pPr>
              <a:buNone/>
            </a:pPr>
            <a:endParaRPr lang="ka-GE" dirty="0" smtClean="0"/>
          </a:p>
          <a:p>
            <a:r>
              <a:rPr lang="ka-GE" dirty="0" smtClean="0"/>
              <a:t>ბაკალავრიატის სტუდენტების კვლევა;</a:t>
            </a:r>
          </a:p>
          <a:p>
            <a:pPr>
              <a:buNone/>
            </a:pPr>
            <a:endParaRPr lang="ka-GE" dirty="0" smtClean="0"/>
          </a:p>
          <a:p>
            <a:r>
              <a:rPr lang="ka-GE" dirty="0" smtClean="0"/>
              <a:t>მაგისტრატურის სტუდენტების კვლევა;</a:t>
            </a:r>
          </a:p>
          <a:p>
            <a:endParaRPr lang="ka-GE" dirty="0" smtClean="0"/>
          </a:p>
          <a:p>
            <a:r>
              <a:rPr lang="ka-GE" dirty="0" smtClean="0"/>
              <a:t>კვლევა სტუდენტთა </a:t>
            </a:r>
            <a:r>
              <a:rPr lang="ka-GE" smtClean="0"/>
              <a:t>სამეცნიერო კონფერენციისათვის.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/>
            <a:r>
              <a:rPr lang="ka-GE" dirty="0" smtClean="0"/>
              <a:t>რა ჰქვია მას?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200" b="1" dirty="0" smtClean="0"/>
              <a:t/>
            </a:r>
            <a:br>
              <a:rPr lang="ka-GE" sz="2200" b="1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ka-GE" sz="2800" dirty="0" smtClean="0"/>
              <a:t/>
            </a:r>
            <a:br>
              <a:rPr lang="ka-GE" sz="2800" dirty="0" smtClean="0"/>
            </a:br>
            <a:r>
              <a:rPr lang="ka-GE" sz="2400" b="1" dirty="0" smtClean="0"/>
              <a:t>უნივერსიტეტში სწავლის მანძილზე, რამდენჯერ გქონდათ შეხვედრა თქვენი ფაკულტეტის ხარისხის უზრუნველყოფის სამსახურის წარმომადგენელთან?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ka-GE" sz="2400" b="1" dirty="0" smtClean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ka-GE" sz="2800" b="1" dirty="0" smtClean="0"/>
              <a:t> 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/>
            <a:r>
              <a:rPr lang="ka-GE" dirty="0" smtClean="0"/>
              <a:t>რა ჰქვია მას?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რამდენად ეფექტურად მუშაობს უნივერსიტეტის დღევანდელი ადმინისტრაცია?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პირადად თქვენთვის, მისაღებია თუ არა, რომ ლექციაზე დასწრება შეფასდეს კონკრეტული ქულით?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800" b="1" dirty="0" smtClean="0"/>
              <a:t>გაქვთ თუ არა ინფორმაცია რა კრიტერიუმების გათვალისწინებით ხდება სტიპენდიების დანიშვნა ჩვენს უნივერსიტეტში?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3200" b="1" dirty="0" smtClean="0"/>
              <a:t>სარგებლობთ, თუ არა უნივერსიტეტის ბიბლიოთეკის ლიტერატურით?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800" b="1" dirty="0" smtClean="0"/>
              <a:t>კმაყოფილი ხართ თუ არა უნივერსიტეტის ბიბლიოთეკის თანამშრომლების მიერ გაწეული მომსახურებით?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ka-GE" sz="2800" b="1" dirty="0" smtClean="0"/>
              <a:t>ზოგადად გაქვთ თუ არა ინფორმაცია, თელავის უნივერსიტეტში არსებული გაცვლითი პროგრამების შესახებ?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ka-GE" sz="2800" b="1" dirty="0" smtClean="0"/>
              <a:t>კმაყოფილი ხართ თუ არა უნივერსიტეტის საერთაშორისო ურთიერთობების სამსახურის თანამშრომლების მიერ გაწეული კონსულტაციით?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dirty="0" smtClean="0"/>
              <a:t>საერთაშორისო ურთიერთობების სამსახურის გვერდი </a:t>
            </a:r>
            <a:r>
              <a:rPr lang="en-US" sz="2800" dirty="0" smtClean="0"/>
              <a:t>FACEBOOK - </a:t>
            </a:r>
            <a:r>
              <a:rPr lang="ka-GE" sz="2800" dirty="0" smtClean="0"/>
              <a:t>ზე</a:t>
            </a:r>
            <a:endParaRPr lang="en-US" sz="2800" dirty="0"/>
          </a:p>
        </p:txBody>
      </p:sp>
      <p:pic>
        <p:nvPicPr>
          <p:cNvPr id="4" name="Content Placeholder 3" descr="Untitled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15775"/>
          <a:stretch>
            <a:fillRect/>
          </a:stretch>
        </p:blipFill>
        <p:spPr>
          <a:xfrm>
            <a:off x="76200" y="1524000"/>
            <a:ext cx="8991600" cy="53135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შედიხართ თუ არა უნივერსიტეტის ოფიციალურ ვებ-გვერდზე ინფორმაციის მისაღებად?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იღებთ თუ არა ამომწურავ ინფორმაციას უნივერსიტეტის ოფიციალური საიტიდან?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3200" b="1" dirty="0" smtClean="0"/>
              <a:t>რატომ არ შედიხართ უნივერსიტეტის ოფიციალურ ვებ</a:t>
            </a:r>
            <a:r>
              <a:rPr lang="en-US" sz="3200" b="1" dirty="0" smtClean="0"/>
              <a:t> </a:t>
            </a:r>
            <a:r>
              <a:rPr lang="ka-GE" sz="3200" b="1" dirty="0" smtClean="0"/>
              <a:t>-გვერდზე?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ka-GE" sz="5400" dirty="0" smtClean="0"/>
              <a:t>დიდი მადლობა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ka-GE" dirty="0" smtClean="0"/>
              <a:t>ზუსტ  და საბუნებისმეტყველო მეცნიერებათა ფაკულტეტი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/>
            <a:r>
              <a:rPr lang="ka-GE" dirty="0" smtClean="0"/>
              <a:t>კვლევის დეტალები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10000"/>
          </a:bodyPr>
          <a:lstStyle/>
          <a:p>
            <a:r>
              <a:rPr lang="ka-GE" sz="3200" dirty="0" smtClean="0"/>
              <a:t>კვლევის ჩატარების თარიღი:</a:t>
            </a:r>
            <a:r>
              <a:rPr lang="en-US" sz="3200" dirty="0" smtClean="0"/>
              <a:t> </a:t>
            </a:r>
            <a:r>
              <a:rPr lang="ka-GE" sz="3200" dirty="0" smtClean="0"/>
              <a:t>24 – 28 ოქტომბერი</a:t>
            </a:r>
            <a:endParaRPr lang="en-US" sz="3200" dirty="0" smtClean="0"/>
          </a:p>
          <a:p>
            <a:endParaRPr lang="ka-GE" sz="3200" dirty="0" smtClean="0"/>
          </a:p>
          <a:p>
            <a:r>
              <a:rPr lang="ka-GE" sz="3200" dirty="0" smtClean="0"/>
              <a:t>კვლევა ჩაატარა 2 ინტერვიუერმა;</a:t>
            </a:r>
            <a:endParaRPr lang="en-US" sz="3200" dirty="0" smtClean="0"/>
          </a:p>
          <a:p>
            <a:endParaRPr lang="ka-GE" sz="3200" dirty="0" smtClean="0"/>
          </a:p>
          <a:p>
            <a:r>
              <a:rPr lang="ka-GE" sz="3200" dirty="0" smtClean="0"/>
              <a:t>კვლევის მეთოდი: რაოდენობრივი კვლევა, პირისპირ ინტერვიუ;</a:t>
            </a:r>
            <a:endParaRPr lang="en-US" sz="3200" dirty="0" smtClean="0"/>
          </a:p>
          <a:p>
            <a:endParaRPr lang="ka-GE" sz="3200" dirty="0" smtClean="0"/>
          </a:p>
          <a:p>
            <a:r>
              <a:rPr lang="ka-GE" sz="3200" dirty="0" smtClean="0"/>
              <a:t>გენერალური ერთობლიობა</a:t>
            </a:r>
            <a:r>
              <a:rPr lang="en-US" sz="3200" dirty="0" smtClean="0"/>
              <a:t>: </a:t>
            </a:r>
            <a:r>
              <a:rPr lang="ka-GE" sz="3200" dirty="0" smtClean="0"/>
              <a:t>თელავის სახელმწიფო </a:t>
            </a:r>
            <a:r>
              <a:rPr lang="ka-GE" sz="3200" smtClean="0"/>
              <a:t>უნივერსიტეტის </a:t>
            </a:r>
            <a:r>
              <a:rPr lang="ka-GE" sz="3200" smtClean="0"/>
              <a:t>ზუსტ და საბუნებისმეტყველო </a:t>
            </a:r>
            <a:r>
              <a:rPr lang="ka-GE" sz="3200" smtClean="0"/>
              <a:t>მეცნიერებათა </a:t>
            </a:r>
            <a:r>
              <a:rPr lang="ka-GE" sz="3200" dirty="0" smtClean="0"/>
              <a:t>ფაკულტეტის სტუდენტები;</a:t>
            </a:r>
            <a:endParaRPr lang="en-US" sz="3200" dirty="0" smtClean="0"/>
          </a:p>
          <a:p>
            <a:endParaRPr lang="ka-GE" sz="3200" dirty="0" smtClean="0"/>
          </a:p>
          <a:p>
            <a:r>
              <a:rPr lang="ka-GE" sz="3200" dirty="0" smtClean="0"/>
              <a:t>შერჩევითი ერთობლიობა: </a:t>
            </a:r>
            <a:r>
              <a:rPr lang="en-US" sz="3200" dirty="0" smtClean="0"/>
              <a:t>40</a:t>
            </a:r>
            <a:r>
              <a:rPr lang="ka-GE" sz="3200" dirty="0" smtClean="0"/>
              <a:t> სტუდენტი</a:t>
            </a:r>
            <a:r>
              <a:rPr lang="en-US" sz="3200" dirty="0" smtClean="0"/>
              <a:t>.</a:t>
            </a:r>
            <a:endParaRPr lang="ka-GE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algn="ctr"/>
            <a:r>
              <a:rPr lang="en-US" dirty="0" err="1" smtClean="0"/>
              <a:t>რესპონდენტის</a:t>
            </a:r>
            <a:r>
              <a:rPr lang="en-US" dirty="0" smtClean="0"/>
              <a:t> </a:t>
            </a:r>
            <a:r>
              <a:rPr lang="en-US" dirty="0" err="1" smtClean="0"/>
              <a:t>სქესი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524000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/>
            <a:r>
              <a:rPr lang="ka-GE" dirty="0" smtClean="0"/>
              <a:t>რომელ კურსზე სწავლობთ?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როგორ შეაფასებდით სწავლის ხარისხს თელავის სახელმწიფო უნივერსიტეტში?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800" b="1" dirty="0" smtClean="0"/>
              <a:t>როგორ თვლით, დაცულია თუ არა ამჟამად თქვენი, როგორც სტუდენტის უფლებები თელავის სახელმწიფო უნივერსიტეტში?</a:t>
            </a:r>
            <a:r>
              <a:rPr lang="ka-GE" sz="2800" dirty="0" smtClean="0"/>
              <a:t>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339</TotalTime>
  <Words>430</Words>
  <Application>Microsoft Office PowerPoint</Application>
  <PresentationFormat>On-screen Show (4:3)</PresentationFormat>
  <Paragraphs>96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Median</vt:lpstr>
      <vt:lpstr>სოციოლოგიური კვლევები თელავის უნივერსიტეტში</vt:lpstr>
      <vt:lpstr>მიმდინარე კვლევები</vt:lpstr>
      <vt:lpstr>საერთაშორისო ურთიერთობების სამსახურის გვერდი FACEBOOK - ზე</vt:lpstr>
      <vt:lpstr>Slide 4</vt:lpstr>
      <vt:lpstr>კვლევის დეტალები</vt:lpstr>
      <vt:lpstr>რესპონდენტის სქესი </vt:lpstr>
      <vt:lpstr>რომელ კურსზე სწავლობთ?</vt:lpstr>
      <vt:lpstr>როგორ შეაფასებდით სწავლის ხარისხს თელავის სახელმწიფო უნივერსიტეტში? </vt:lpstr>
      <vt:lpstr>როგორ თვლით, დაცულია თუ არა ამჟამად თქვენი, როგორც სტუდენტის უფლებები თელავის სახელმწიფო უნივერსიტეტში? </vt:lpstr>
      <vt:lpstr>როგორ შეაფასებდით სწავლის ხარისხს თელავის სახელმწიფო უნივერსიტეტში? </vt:lpstr>
      <vt:lpstr>რამდენად იყენებენ ლექტორები სწავლის ისეთ თანამედროვე მეთოდიკას, როგორებიცაა პრეზენტაცია, ჯგუფური მუშაობა, გუნდური მუშაობა, ვიზუალური მასალის დემონსტრირება?</vt:lpstr>
      <vt:lpstr>როგორ ფიქრობთ, რა არის ყველაზე უფრო საჭირო იმისათვის, რომ ჩვენს უნივერსიტეტში იყოს სწავლის მაღალი ხარისხი? </vt:lpstr>
      <vt:lpstr>გაქვთ თუ არა ყველა იმ საგნის სილაბუსი, რომლებსაც ამ სემესტრში სწავლობთ? </vt:lpstr>
      <vt:lpstr>მუშაობს თუ არა ლექტორი სილაბუსის მიხედვით?</vt:lpstr>
      <vt:lpstr>მიგიმართავთ თუ არა თქვენი ლექტორებისათვის  სილაბუსით  გათვალისწინებული  დამატებითი კონსულტაციების მისაღებად?</vt:lpstr>
      <vt:lpstr>გიწევენ თუ არა ლექტორები სილაბუსით გათვალისწინებულ დამატებით კონსულტაციებს?</vt:lpstr>
      <vt:lpstr>სილაბუსებში ლექტორების მიერ მითითებული ლიტერატურა არის თუ არა თელავის უნივერსიტეტის ბიბლიოთეკაში?</vt:lpstr>
      <vt:lpstr>რა მიზეზით არ გაქვთ ეს სილაბუსი / სილაბუსები? </vt:lpstr>
      <vt:lpstr>უნივერსიტეტში სწავლის მანძილზე, რამდენჯერ გქონდათ შეხვედრა თქვენი ფაკულტეტის დეკანთან?</vt:lpstr>
      <vt:lpstr>რა ჰქვია მას?</vt:lpstr>
      <vt:lpstr>   უნივერსიტეტში სწავლის მანძილზე, რამდენჯერ გქონდათ შეხვედრა თქვენი ფაკულტეტის ხარისხის უზრუნველყოფის სამსახურის წარმომადგენელთან?     </vt:lpstr>
      <vt:lpstr>რა ჰქვია მას?</vt:lpstr>
      <vt:lpstr>რამდენად ეფექტურად მუშაობს უნივერსიტეტის დღევანდელი ადმინისტრაცია? </vt:lpstr>
      <vt:lpstr>პირადად თქვენთვის, მისაღებია თუ არა, რომ ლექციაზე დასწრება შეფასდეს კონკრეტული ქულით?</vt:lpstr>
      <vt:lpstr>გაქვთ თუ არა ინფორმაცია რა კრიტერიუმების გათვალისწინებით ხდება სტიპენდიების დანიშვნა ჩვენს უნივერსიტეტში?</vt:lpstr>
      <vt:lpstr>სარგებლობთ, თუ არა უნივერსიტეტის ბიბლიოთეკის ლიტერატურით?</vt:lpstr>
      <vt:lpstr>კმაყოფილი ხართ თუ არა უნივერსიტეტის ბიბლიოთეკის თანამშრომლების მიერ გაწეული მომსახურებით?</vt:lpstr>
      <vt:lpstr>ზოგადად გაქვთ თუ არა ინფორმაცია, თელავის უნივერსიტეტში არსებული გაცვლითი პროგრამების შესახებ?</vt:lpstr>
      <vt:lpstr> კმაყოფილი ხართ თუ არა უნივერსიტეტის საერთაშორისო ურთიერთობების სამსახურის თანამშრომლების მიერ გაწეული კონსულტაციით? </vt:lpstr>
      <vt:lpstr>შედიხართ თუ არა უნივერსიტეტის ოფიციალურ ვებ-გვერდზე ინფორმაციის მისაღებად?</vt:lpstr>
      <vt:lpstr>იღებთ თუ არა ამომწურავ ინფორმაციას უნივერსიტეტის ოფიციალური საიტიდან?</vt:lpstr>
      <vt:lpstr>რატომ არ შედიხართ უნივერსიტეტის ოფიციალურ ვებ -გვერდზე?</vt:lpstr>
      <vt:lpstr>Slide 33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განათლების მეცნიერებათა ფაკულტეტი</dc:title>
  <dc:creator>computer</dc:creator>
  <cp:lastModifiedBy>salome</cp:lastModifiedBy>
  <cp:revision>39</cp:revision>
  <dcterms:created xsi:type="dcterms:W3CDTF">2006-08-16T00:00:00Z</dcterms:created>
  <dcterms:modified xsi:type="dcterms:W3CDTF">2013-10-30T07:46:25Z</dcterms:modified>
</cp:coreProperties>
</file>